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54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Capítulo 9: Memoria principal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Espacio de direcciones lógicas versus físicas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concepto de un espacio de direcciones lógicas que está vinculado a 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espacio físico separado.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espacio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es fundamental para la gestión adecuada de la memoria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Lógico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generado por la CPU; también conocido como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virtual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Físico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dirección vista por la unidad de memoria</a:t>
            </a:r>
          </a:p>
          <a:p>
            <a:r xmlns:a="http://schemas.openxmlformats.org/drawingml/2006/main">
              <a:rPr lang="es" altLang="en-US" dirty="0"/>
              <a:t>Las direcciones lógicas y físicas son las mismas en los esquemas de vinculación de direcciones en tiempo de compilación y en tiempo de carga; Las direcciones lógicas (virtuales) y físicas difieren en el esquema de vinculación de direcciones en tiempo de ejecución.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Lógico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espacio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es el conjunto de todas las direcciones lógicas generadas por un programa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Físico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espacio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es el conjunto de todas las direcciones físicas generadas por un programa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Unidad de gestión de memoria ( </a:t>
            </a:r>
            <a:r xmlns:a="http://schemas.openxmlformats.org/drawingml/2006/main">
              <a:rPr lang="es" altLang="en-US" sz="2800" dirty="0"/>
              <a:t>MMU </a:t>
            </a:r>
            <a:r xmlns:a="http://schemas.openxmlformats.org/drawingml/2006/main">
              <a:rPr lang="e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Dispositivo de hardware que en tiempo de ejecución asigna direcciones virtuales a físicas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 xmlns:a="http://schemas.openxmlformats.org/drawingml/2006/main">
              <a:rPr lang="es" altLang="en-US" dirty="0"/>
              <a:t>Hay muchos métodos posibles, cubiertos en el resto de este capítulo.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Unidad de gestión de memoria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Considere un esquema simple. que es una generalización del esquema de registro base.</a:t>
            </a:r>
          </a:p>
          <a:p>
            <a:pPr xmlns:a="http://schemas.openxmlformats.org/drawingml/2006/main"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 xmlns:a="http://schemas.openxmlformats.org/drawingml/2006/main">
              <a:rPr lang="es" altLang="en-US" dirty="0"/>
              <a:t>El registro base ahora se llama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reubicación.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registro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El valor en el registro de reubicación se agrega a cada dirección generada por un proceso de usuario en el momento en que se envía a la memoria.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El programa de usuario trabaja con </a:t>
            </a:r>
            <a:r xmlns:a="http://schemas.openxmlformats.org/drawingml/2006/main">
              <a:rPr lang="es" altLang="en-US" dirty="0"/>
              <a:t>direcciones </a:t>
            </a:r>
            <a:r xmlns:a="http://schemas.openxmlformats.org/drawingml/2006/main">
              <a:rPr lang="es" altLang="en-US" i="1" dirty="0"/>
              <a:t>lógicas ; </a:t>
            </a:r>
            <a:r xmlns:a="http://schemas.openxmlformats.org/drawingml/2006/main">
              <a:rPr lang="es" altLang="en-US" dirty="0"/>
              <a:t>nunca ve las </a:t>
            </a:r>
            <a:r xmlns:a="http://schemas.openxmlformats.org/drawingml/2006/main">
              <a:rPr lang="es" altLang="en-US" dirty="0"/>
              <a:t>direcciones físicas </a:t>
            </a:r>
            <a:r xmlns:a="http://schemas.openxmlformats.org/drawingml/2006/main">
              <a:rPr lang="es" altLang="en-US" i="1" dirty="0"/>
              <a:t>reales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La vinculación en tiempo de ejecución se produce cuando se hace referencia a la ubicación en la memoria.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Dirección lógica vinculada a direcciones físicas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Unidad de gestión de memoria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Considere un esquema simple. que es una generalización del esquema de registro base.</a:t>
            </a:r>
          </a:p>
          <a:p>
            <a:pPr xmlns:a="http://schemas.openxmlformats.org/drawingml/2006/main"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 xmlns:a="http://schemas.openxmlformats.org/drawingml/2006/main">
              <a:rPr lang="es" altLang="en-US" dirty="0"/>
              <a:t>El registro base ahora se llama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reubicación.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registro</a:t>
            </a:r>
          </a:p>
          <a:p>
            <a:r xmlns:a="http://schemas.openxmlformats.org/drawingml/2006/main">
              <a:rPr lang="es" altLang="en-US" dirty="0"/>
              <a:t>El valor en el registro de reubicación se agrega a cada dirección generada por un proceso de usuario en el momento en que se envía a la memoria.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Carga dinámica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Todo el programa necesita estar en la memoria para ejecutarse.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La rutina no se carga hasta que se llama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Mejor utilización del espacio de memoria; la rutina no utilizada nunca se carga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Todas las rutinas guardadas en disco en formato de carga reubicable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Útil cuando se necesitan grandes cantidades de código para manejar casos que ocurren con poca frecuencia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No se requiere soporte especial del sistema operativo.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Implementado a través del diseño del programa.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El sistema operativo puede ayudar proporcionando bibliotecas para implementar la carga dinámica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Enlace dinámico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Estático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enlace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bibliotecas del sistema y código de programa combinados por el cargador en la imagen del programa binario</a:t>
            </a:r>
          </a:p>
          <a:p>
            <a:r xmlns:a="http://schemas.openxmlformats.org/drawingml/2006/main">
              <a:rPr lang="es" altLang="en-US" dirty="0"/>
              <a:t>Enlace dinámico: enlace pospuesto hasta el momento de la ejecución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Pequeño fragmento de código,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stub </a:t>
            </a:r>
            <a:r xmlns:a="http://schemas.openxmlformats.org/drawingml/2006/main">
              <a:rPr lang="es" altLang="en-US" dirty="0"/>
              <a:t>, que se utiliza para localizar la rutina de biblioteca residente en memoria adecuada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Stub se reemplaza con la dirección de la rutina y ejecuta la rutina.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El sistema operativo comprueba si la rutina está en </a:t>
            </a:r>
            <a:r xmlns:a="http://schemas.openxmlformats.org/drawingml/2006/main">
              <a:rPr lang="es" altLang="ja-JP" dirty="0"/>
              <a:t>la dirección de memoria </a:t>
            </a:r>
            <a:r xmlns:a="http://schemas.openxmlformats.org/drawingml/2006/main">
              <a:rPr lang="es" altLang="en-US" dirty="0"/>
              <a:t>del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 no está en el espacio de direcciones, agréguelo al espacio de direcciones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Los enlaces dinámicos son particularmente útiles para las bibliotecas.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Sistema también conocido como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compartido.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bibliotecas</a:t>
            </a:r>
          </a:p>
          <a:p>
            <a:r xmlns:a="http://schemas.openxmlformats.org/drawingml/2006/main">
              <a:rPr lang="es" altLang="en-US" dirty="0">
                <a:solidFill>
                  <a:srgbClr val="000000"/>
                </a:solidFill>
              </a:rPr>
              <a:t>Considere la aplicabilidad para aplicar parches a las bibliotecas del sistema.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>
                <a:solidFill>
                  <a:srgbClr val="000000"/>
                </a:solidFill>
              </a:rPr>
              <a:t>Es posible que sea necesario realizar versiones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Asignación contigua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 memoria principal debe admitir tanto el sistema operativo como los procesos del usuario.</a:t>
            </a:r>
          </a:p>
          <a:p>
            <a:r xmlns:a="http://schemas.openxmlformats.org/drawingml/2006/main">
              <a:rPr lang="es" altLang="en-US" dirty="0"/>
              <a:t>Recurso limitado, debe asignarse eficientemente.</a:t>
            </a:r>
          </a:p>
          <a:p>
            <a:r xmlns:a="http://schemas.openxmlformats.org/drawingml/2006/main">
              <a:rPr lang="es" altLang="en-US" dirty="0"/>
              <a:t>La asignación contigua es uno de los primeros métodos</a:t>
            </a:r>
          </a:p>
          <a:p>
            <a:r xmlns:a="http://schemas.openxmlformats.org/drawingml/2006/main">
              <a:rPr lang="es" altLang="en-US" dirty="0"/>
              <a:t>La memoria principal suele dividirse en dos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particiones </a:t>
            </a:r>
            <a:r xmlns:a="http://schemas.openxmlformats.org/drawingml/2006/main">
              <a:rPr lang="es" altLang="en-US" dirty="0"/>
              <a:t>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Sistema operativo residente, generalmente mantenido en poca memoria con vector de interrupción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procesos de usuario luego se mantienen en memoria alta.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proceso contenido en una única sección contigua de memoria.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Asignación contigua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Registros de reubicación utilizados para proteger los procesos de los usuarios entre sí y contra cambios en el código y los datos del sistema operativo.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registro base contiene el valor de la dirección física más pequeña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registro de límite contiene un rango de direcciones lógicas; cada dirección lógica debe ser menor que el registro de límite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MMU asigna direcciones lógicas </a:t>
            </a:r>
            <a:r xmlns:a="http://schemas.openxmlformats.org/drawingml/2006/main">
              <a:rPr lang="es" altLang="en-US" i="1" dirty="0"/>
              <a:t>dinámicamente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Luego puede permitir que acciones como que el código del kernel sea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transitorio.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y el kernel cambia de tamaño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400" dirty="0"/>
              <a:t>Soporte de hardware para registros de reubicación y límite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xmlns:a="http://schemas.openxmlformats.org/drawingml/2006/main" eaLnBrk="1" hangingPunct="1"/>
            <a:br xmlns:a="http://schemas.openxmlformats.org/drawingml/2006/main">
              <a:rPr lang="en-US" altLang="en-US" dirty="0"/>
            </a:br>
            <a:r xmlns:a="http://schemas.openxmlformats.org/drawingml/2006/main">
              <a:rPr lang="es" altLang="en-US" dirty="0"/>
              <a:t>Partición variable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Asignación de múltiples particiones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1600" dirty="0"/>
              <a:t>Grado de multiprogramación limitado por el número de particiones.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partición variable</a:t>
            </a:r>
            <a:r xmlns:a="http://schemas.openxmlformats.org/drawingml/2006/main">
              <a:rPr lang="es" altLang="en-US" sz="1600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sz="1600" dirty="0"/>
              <a:t>Tamaños para eficiencia (dimensionados según las necesidades de un proceso determinado).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Agujero </a:t>
            </a:r>
            <a:r xmlns:a="http://schemas.openxmlformats.org/drawingml/2006/main">
              <a:rPr lang="es" altLang="en-US" sz="1600" dirty="0"/>
              <a:t>– bloque de memoria disponible; Agujeros de varios tamaños están dispersos por toda la memoria.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1600" dirty="0"/>
              <a:t>Cuando llega un proceso, se le asigna memoria desde un agujero lo suficientemente grande como para acomodarlo.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1600" dirty="0"/>
              <a:t>El proceso que sale libera su partición, las particiones libres adyacentes se combinan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1600" dirty="0"/>
              <a:t>El sistema operativo mantiene información sobre: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a) particiones asignadas b) particiones libres (agujero)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Capítulo 9: Gestión de la memoria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Fondo</a:t>
            </a:r>
          </a:p>
          <a:p>
            <a:r xmlns:a="http://schemas.openxmlformats.org/drawingml/2006/main">
              <a:rPr lang="es" altLang="en-US" dirty="0"/>
              <a:t>Asignación de memoria contigua</a:t>
            </a:r>
          </a:p>
          <a:p>
            <a:r xmlns:a="http://schemas.openxmlformats.org/drawingml/2006/main">
              <a:rPr lang="es" altLang="en-US" dirty="0"/>
              <a:t>paginación</a:t>
            </a:r>
          </a:p>
          <a:p>
            <a:r xmlns:a="http://schemas.openxmlformats.org/drawingml/2006/main">
              <a:rPr lang="es" altLang="en-US" dirty="0"/>
              <a:t>Estructura de la tabla de páginas</a:t>
            </a:r>
          </a:p>
          <a:p>
            <a:r xmlns:a="http://schemas.openxmlformats.org/drawingml/2006/main">
              <a:rPr lang="es" altLang="en-US" dirty="0"/>
              <a:t>Intercambio</a:t>
            </a:r>
          </a:p>
          <a:p>
            <a:r xmlns:a="http://schemas.openxmlformats.org/drawingml/2006/main">
              <a:rPr lang="es" altLang="en-US" dirty="0"/>
              <a:t>Ejemplo: las arquitecturas Intel de 32 y 64 bits</a:t>
            </a:r>
          </a:p>
          <a:p>
            <a:r xmlns:a="http://schemas.openxmlformats.org/drawingml/2006/main">
              <a:rPr lang="es" altLang="en-US" dirty="0"/>
              <a:t>Ejemplo: arquitectura ARMv8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Problema de asignación de almacenamiento dinámico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Primer ajuste </a:t>
            </a:r>
            <a:r xmlns:a="http://schemas.openxmlformats.org/drawingml/2006/main">
              <a:rPr lang="es" altLang="en-US" dirty="0"/>
              <a:t>: asigne el </a:t>
            </a:r>
            <a:r xmlns:a="http://schemas.openxmlformats.org/drawingml/2006/main">
              <a:rPr lang="es" altLang="en-US" b="1" i="1" dirty="0"/>
              <a:t>primer </a:t>
            </a:r>
            <a:r xmlns:a="http://schemas.openxmlformats.org/drawingml/2006/main">
              <a:rPr lang="es" altLang="en-US" dirty="0"/>
              <a:t>orificio que sea lo suficientemente grande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Mejor ajuste </a:t>
            </a:r>
            <a:r xmlns:a="http://schemas.openxmlformats.org/drawingml/2006/main">
              <a:rPr lang="es" altLang="en-US" dirty="0"/>
              <a:t>: asigne el orificio </a:t>
            </a:r>
            <a:r xmlns:a="http://schemas.openxmlformats.org/drawingml/2006/main">
              <a:rPr lang="es" altLang="en-US" b="1" i="1" dirty="0"/>
              <a:t>más pequeño </a:t>
            </a:r>
            <a:r xmlns:a="http://schemas.openxmlformats.org/drawingml/2006/main">
              <a:rPr lang="es" altLang="en-US" dirty="0"/>
              <a:t>que sea lo suficientemente grande; debe buscar en la lista completa, a menos que esté ordenado por tamaño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Produce el agujero sobrante más pequeño.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Peor ajuste </a:t>
            </a:r>
            <a:r xmlns:a="http://schemas.openxmlformats.org/drawingml/2006/main">
              <a:rPr lang="es" altLang="en-US" dirty="0"/>
              <a:t>: asigna el </a:t>
            </a:r>
            <a:r xmlns:a="http://schemas.openxmlformats.org/drawingml/2006/main">
              <a:rPr lang="es" altLang="en-US" dirty="0"/>
              <a:t>agujero </a:t>
            </a:r>
            <a:r xmlns:a="http://schemas.openxmlformats.org/drawingml/2006/main">
              <a:rPr lang="es" altLang="en-US" b="1" i="1" dirty="0"/>
              <a:t>más grande ; </a:t>
            </a:r>
            <a:r xmlns:a="http://schemas.openxmlformats.org/drawingml/2006/main">
              <a:rPr lang="es" altLang="en-US" dirty="0"/>
              <a:t>También debe buscar en la lista completa.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Produce el agujero sobrante más grande.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50000"/>
              </a:spcBef>
            </a:pPr>
            <a:r xmlns:a="http://schemas.openxmlformats.org/drawingml/2006/main">
              <a:rPr lang="es" altLang="en-US" dirty="0">
                <a:latin typeface="Helvetica" panose="020B0604020202020204" pitchFamily="34" charset="0"/>
              </a:rPr>
              <a:t>Cómo satisfacer una solicitud de tamaño </a:t>
            </a:r>
            <a:r xmlns:a="http://schemas.openxmlformats.org/drawingml/2006/main">
              <a:rPr lang="es" altLang="en-US" b="1" i="1" dirty="0">
                <a:latin typeface="Helvetica" panose="020B0604020202020204" pitchFamily="34" charset="0"/>
              </a:rPr>
              <a:t>n </a:t>
            </a:r>
            <a:r xmlns:a="http://schemas.openxmlformats.org/drawingml/2006/main">
              <a:rPr lang="es" altLang="en-US" dirty="0">
                <a:latin typeface="Helvetica" panose="020B0604020202020204" pitchFamily="34" charset="0"/>
              </a:rPr>
              <a:t>a partir de una lista de agujeros libres?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50000"/>
              </a:spcBef>
            </a:pPr>
            <a:r xmlns:a="http://schemas.openxmlformats.org/drawingml/2006/main">
              <a:rPr lang="es" altLang="en-US" dirty="0">
                <a:latin typeface="Helvetica" panose="020B0604020202020204" pitchFamily="34" charset="0"/>
              </a:rPr>
              <a:t>El primer ajuste y el mejor ajuste son mejores que los peores en términos de velocidad y utilización del almacenamiento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Fragmentación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Externo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Fragmentación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existe espacio de memoria total para satisfacer una solicitud, pero no es contiguo</a:t>
            </a:r>
            <a:endParaRPr xmlns:a="http://schemas.openxmlformats.org/drawingml/2006/main" lang="en-US" altLang="en-US" b="1" dirty="0">
              <a:solidFill>
                <a:srgbClr val="3366FF"/>
              </a:solidFill>
            </a:endParaRP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Interno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Fragmentación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la memoria asignada puede ser ligeramente mayor que la memoria solicitada; esta diferencia de tamaño es la memoria interna de una partición, pero no se utiliza</a:t>
            </a:r>
          </a:p>
          <a:p>
            <a:r xmlns:a="http://schemas.openxmlformats.org/drawingml/2006/main">
              <a:rPr lang="es" altLang="en-US" dirty="0"/>
              <a:t>El primer análisis de ajuste revela que dados </a:t>
            </a:r>
            <a:r xmlns:a="http://schemas.openxmlformats.org/drawingml/2006/main">
              <a:rPr lang="es" altLang="en-US" i="1" dirty="0"/>
              <a:t>N </a:t>
            </a:r>
            <a:r xmlns:a="http://schemas.openxmlformats.org/drawingml/2006/main">
              <a:rPr lang="es" altLang="en-US" dirty="0"/>
              <a:t>bloques asignados, 0,5 </a:t>
            </a:r>
            <a:r xmlns:a="http://schemas.openxmlformats.org/drawingml/2006/main">
              <a:rPr lang="es" altLang="en-US" i="1" dirty="0"/>
              <a:t>N </a:t>
            </a:r>
            <a:r xmlns:a="http://schemas.openxmlformats.org/drawingml/2006/main">
              <a:rPr lang="es" altLang="en-US" dirty="0"/>
              <a:t>bloques se perdieron debido a la fragmentación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1/3 puede ser inutilizable -&gt;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50 por ciento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regla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Fragmentación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Reducir la fragmentación externa mediante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compactación.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Mezcle el contenido de la memoria para colocar toda la memoria libre en un bloque grande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i="1" dirty="0"/>
              <a:t>sólo </a:t>
            </a:r>
            <a:r xmlns:a="http://schemas.openxmlformats.org/drawingml/2006/main">
              <a:rPr lang="es" altLang="en-US" dirty="0"/>
              <a:t>es posible </a:t>
            </a:r>
            <a:r xmlns:a="http://schemas.openxmlformats.org/drawingml/2006/main">
              <a:rPr lang="es" altLang="en-US" dirty="0"/>
              <a:t>si la reubicación es dinámica y se realiza en el momento de la ejecución.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problema de E/S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Retener el trabajo en la memoria mientras está involucrado en E/S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Realice E/S solo en búferes del sistema operativo</a:t>
            </a:r>
          </a:p>
          <a:p>
            <a:r xmlns:a="http://schemas.openxmlformats.org/drawingml/2006/main">
              <a:rPr lang="es" altLang="en-US" dirty="0"/>
              <a:t>Ahora considere que la tienda de respaldo tiene los mismos problemas de fragmentación.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paginación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espacio de direcciones físicas de un proceso puede ser no contiguo; Al proceso se le asigna memoria física siempre que esta última esté disponible.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Evita la fragmentación externa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Evita el problema de fragmentos de memoria de diferentes tamaños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Divida la memoria física en bloques de tamaño fijo llamados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marcos.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>
                <a:solidFill>
                  <a:srgbClr val="000000"/>
                </a:solidFill>
              </a:rPr>
              <a:t>El tamaño </a:t>
            </a:r>
            <a:r xmlns:a="http://schemas.openxmlformats.org/drawingml/2006/main">
              <a:rPr lang="es" altLang="en-US" dirty="0"/>
              <a:t>es potencia de 2, entre 512 bytes y 16 Mbytes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Divida la memoria lógica en bloques del mismo tamaño llamados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páginas.</a:t>
            </a:r>
          </a:p>
          <a:p>
            <a:r xmlns:a="http://schemas.openxmlformats.org/drawingml/2006/main">
              <a:rPr lang="es" altLang="en-US" dirty="0"/>
              <a:t>Mantenga un registro de todos los fotogramas gratuitos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Para ejecutar un programa de tamaño </a:t>
            </a:r>
            <a:r xmlns:a="http://schemas.openxmlformats.org/drawingml/2006/main">
              <a:rPr lang="es" altLang="en-US" b="1" i="1" dirty="0"/>
              <a:t>N</a:t>
            </a:r>
            <a:r xmlns:a="http://schemas.openxmlformats.org/drawingml/2006/main">
              <a:rPr lang="es" altLang="en-US" i="1" dirty="0"/>
              <a:t> </a:t>
            </a:r>
            <a:r xmlns:a="http://schemas.openxmlformats.org/drawingml/2006/main">
              <a:rPr lang="es" altLang="en-US" dirty="0"/>
              <a:t>páginas, necesita encontrar </a:t>
            </a:r>
            <a:r xmlns:a="http://schemas.openxmlformats.org/drawingml/2006/main">
              <a:rPr lang="es" altLang="en-US" b="1" i="1" dirty="0"/>
              <a:t>N </a:t>
            </a:r>
            <a:r xmlns:a="http://schemas.openxmlformats.org/drawingml/2006/main">
              <a:rPr lang="es" altLang="en-US" dirty="0"/>
              <a:t>marcos libres y cargar el programa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Configurar una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tabla </a:t>
            </a:r>
            <a:r xmlns:a="http://schemas.openxmlformats.org/drawingml/2006/main">
              <a:rPr lang="es" altLang="en-US" dirty="0"/>
              <a:t>para traducir direcciones lógicas a físicas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La tienda de respaldo también está dividida en páginas.</a:t>
            </a:r>
          </a:p>
          <a:p>
            <a:r xmlns:a="http://schemas.openxmlformats.org/drawingml/2006/main">
              <a:rPr lang="es" altLang="en-US" dirty="0"/>
              <a:t>Todavía tengo fragmentación interna.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Esquema de traducción de direcciones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La dirección generada por la CPU se divide en: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número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i="1" dirty="0">
                <a:solidFill>
                  <a:srgbClr val="006699"/>
                </a:solidFill>
                <a:latin typeface="+mj-lt"/>
              </a:rPr>
              <a:t>pag </a:t>
            </a:r>
            <a:r xmlns:a="http://schemas.openxmlformats.org/drawingml/2006/main">
              <a:rPr lang="es" altLang="en-US" dirty="0"/>
              <a:t>)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utilizado como índice en una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mesa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que contiene la dirección base de cada página en la memoria física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compensar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i="1" dirty="0">
                <a:solidFill>
                  <a:srgbClr val="006699"/>
                </a:solidFill>
                <a:latin typeface="+mj-lt"/>
              </a:rPr>
              <a:t>re </a:t>
            </a:r>
            <a:r xmlns:a="http://schemas.openxmlformats.org/drawingml/2006/main">
              <a:rPr lang="es" altLang="en-US" dirty="0"/>
              <a:t>)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combinado con la dirección base para definir la dirección de memoria física que se envía a la unidad de memoria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Para un espacio de direcciones lógicas de 2 </a:t>
            </a:r>
            <a:r xmlns:a="http://schemas.openxmlformats.org/drawingml/2006/main">
              <a:rPr lang="es" altLang="en-US" i="1" baseline="30000" dirty="0"/>
              <a:t>m </a:t>
            </a:r>
            <a:r xmlns:a="http://schemas.openxmlformats.org/drawingml/2006/main">
              <a:rPr lang="es" altLang="en-US" dirty="0"/>
              <a:t>y un tamaño de página dados</a:t>
            </a:r>
            <a:r xmlns:a="http://schemas.openxmlformats.org/drawingml/2006/main">
              <a:rPr lang="es" altLang="en-US" baseline="30000" dirty="0"/>
              <a:t> </a:t>
            </a:r>
            <a:r xmlns:a="http://schemas.openxmlformats.org/drawingml/2006/main">
              <a:rPr lang="es" altLang="en-US" i="1" dirty="0"/>
              <a:t>2 </a:t>
            </a:r>
            <a:r xmlns:a="http://schemas.openxmlformats.org/drawingml/2006/main">
              <a:rPr lang="es" altLang="en-US" baseline="30000" dirty="0"/>
              <a:t>norte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Hardware de paginación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600" dirty="0"/>
              <a:t>Modelo de paginación de memoria lógica y física.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Ejemplo de paginación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Dirección lógica: n = 2 y m = 4. Utilizando un tamaño de página de 4 bytes y una memoria física de 32 bytes (8 páginas)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 xmlns:a="http://schemas.openxmlformats.org/drawingml/2006/main">
              <a:rPr lang="es" altLang="en-US" sz="2600" dirty="0"/>
              <a:t>Paginación: cálculo de la fragmentación interna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Tamaño de página = 2048 bytes</a:t>
            </a:r>
          </a:p>
          <a:p>
            <a:r xmlns:a="http://schemas.openxmlformats.org/drawingml/2006/main">
              <a:rPr lang="es" altLang="en-US" dirty="0"/>
              <a:t>Tamaño del proceso = 72.766 bytes</a:t>
            </a:r>
          </a:p>
          <a:p>
            <a:r xmlns:a="http://schemas.openxmlformats.org/drawingml/2006/main">
              <a:rPr lang="es" altLang="en-US" dirty="0"/>
              <a:t>35 páginas + 1.086 bytes</a:t>
            </a:r>
          </a:p>
          <a:p>
            <a:r xmlns:a="http://schemas.openxmlformats.org/drawingml/2006/main">
              <a:rPr lang="es" altLang="en-US" dirty="0"/>
              <a:t>Fragmentación interna de 2.048 - 1.086 = 962 bytes</a:t>
            </a:r>
          </a:p>
          <a:p>
            <a:r xmlns:a="http://schemas.openxmlformats.org/drawingml/2006/main">
              <a:rPr lang="es" altLang="en-US" dirty="0"/>
              <a:t>Fragmentación en el peor de los casos = 1 trama – 1 byte</a:t>
            </a:r>
          </a:p>
          <a:p>
            <a:r xmlns:a="http://schemas.openxmlformats.org/drawingml/2006/main">
              <a:rPr lang="es" altLang="en-US" dirty="0"/>
              <a:t>Fragmentación promedio = 1/2 tamaño de cuadro</a:t>
            </a:r>
          </a:p>
          <a:p>
            <a:r xmlns:a="http://schemas.openxmlformats.org/drawingml/2006/main">
              <a:rPr lang="es" altLang="en-US" dirty="0"/>
              <a:t>¿Tan deseables los tamaños de marco pequeños?</a:t>
            </a:r>
          </a:p>
          <a:p>
            <a:r xmlns:a="http://schemas.openxmlformats.org/drawingml/2006/main">
              <a:rPr lang="es" altLang="en-US" dirty="0"/>
              <a:t>Pero cada entrada de la tabla de páginas requiere memoria para realizar un seguimiento</a:t>
            </a:r>
          </a:p>
          <a:p>
            <a:r xmlns:a="http://schemas.openxmlformats.org/drawingml/2006/main">
              <a:rPr lang="es" altLang="en-US" dirty="0"/>
              <a:t>Los tamaños de página crecen con el tiempo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Solaris admite dos tamaños de página: 8 KB y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Marcos gratis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 algn="ctr">
              <a:spcBef>
                <a:spcPct val="50000"/>
              </a:spcBef>
            </a:pPr>
            <a:r xmlns:a="http://schemas.openxmlformats.org/drawingml/2006/main">
              <a:rPr lang="es" altLang="en-US">
                <a:latin typeface="Helvetica" panose="020B0604020202020204" pitchFamily="34" charset="0"/>
              </a:rPr>
              <a:t>Antes de la asignación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 algn="ctr">
              <a:spcBef>
                <a:spcPct val="50000"/>
              </a:spcBef>
            </a:pPr>
            <a:r xmlns:a="http://schemas.openxmlformats.org/drawingml/2006/main">
              <a:rPr lang="es" altLang="en-US">
                <a:latin typeface="Helvetica" panose="020B0604020202020204" pitchFamily="34" charset="0"/>
              </a:rPr>
              <a:t>Después de la asignación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Objetivos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Proporcionar una descripción detallada de varias formas de organizar el hardware de memoria.</a:t>
            </a:r>
          </a:p>
          <a:p>
            <a:r xmlns:a="http://schemas.openxmlformats.org/drawingml/2006/main">
              <a:rPr lang="es" altLang="en-US" dirty="0"/>
              <a:t>Para discutir varias técnicas de manejo de la memoria,</a:t>
            </a:r>
          </a:p>
          <a:p>
            <a:r xmlns:a="http://schemas.openxmlformats.org/drawingml/2006/main">
              <a:rPr lang="es" altLang="en-US" dirty="0"/>
              <a:t>Proporcionar una descripción detallada del Intel Pentium, que admite tanto la segmentación pura como la segmentación con paginación.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Implementación de la tabla de páginas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 tabla de páginas se mantiene en la memoria principal.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tabla de páginas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base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registro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PTBR </a:t>
            </a:r>
            <a:r xmlns:a="http://schemas.openxmlformats.org/drawingml/2006/main">
              <a:rPr lang="es" altLang="en-US" dirty="0"/>
              <a:t>)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apunta a la tabla de páginas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tabla de páginas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longitud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registro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PTLR </a:t>
            </a:r>
            <a:r xmlns:a="http://schemas.openxmlformats.org/drawingml/2006/main">
              <a:rPr lang="es" altLang="en-US" dirty="0"/>
              <a:t>)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indica el tamaño de la tabla de páginas</a:t>
            </a:r>
          </a:p>
          <a:p>
            <a:r xmlns:a="http://schemas.openxmlformats.org/drawingml/2006/main">
              <a:rPr lang="es" altLang="en-US" dirty="0"/>
              <a:t>En este esquema, cada acceso a datos/instrucciones requiere dos accesos a la memoria.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Uno para la tabla de páginas y otro para los datos/instrucción.</a:t>
            </a:r>
          </a:p>
          <a:p>
            <a:r xmlns:a="http://schemas.openxmlformats.org/drawingml/2006/main">
              <a:rPr lang="es" altLang="en-US" dirty="0"/>
              <a:t>El problema del acceso a dos memorias se puede resolver mediante el uso de una caché de hardware especial de búsqueda rápida llamada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traducción.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mira a un lado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amortiguadores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TLB </a:t>
            </a:r>
            <a:r xmlns:a="http://schemas.openxmlformats.org/drawingml/2006/main">
              <a:rPr lang="es" altLang="en-US" dirty="0"/>
              <a:t>) (también llamados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asociativos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memoria </a:t>
            </a:r>
            <a:r xmlns:a="http://schemas.openxmlformats.org/drawingml/2006/main">
              <a:rPr lang="e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Búfer de búsqueda de traducción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Algunas tiendas TLB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espacio de dirección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identificadores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ASID </a:t>
            </a:r>
            <a:r xmlns:a="http://schemas.openxmlformats.org/drawingml/2006/main">
              <a:rPr lang="es" altLang="en-US" dirty="0"/>
              <a:t>)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en cada entrada TLB: identifica de forma única cada proceso para proporcionar protección del espacio de direcciones para ese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De lo contrario, es necesario vaciar cada cambio de contexto.</a:t>
            </a:r>
          </a:p>
          <a:p>
            <a:r xmlns:a="http://schemas.openxmlformats.org/drawingml/2006/main">
              <a:rPr lang="es" altLang="en-US" dirty="0"/>
              <a:t>Los TLB suelen ser pequeños (de 64 a 1024 entradas)</a:t>
            </a:r>
          </a:p>
          <a:p>
            <a:r xmlns:a="http://schemas.openxmlformats.org/drawingml/2006/main">
              <a:rPr lang="es" altLang="en-US" dirty="0"/>
              <a:t>En caso de fallo de TLB, el valor se carga en el TLB para un acceso más rápido la próxima vez.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Se deben considerar pólizas de reemplazo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Algunas entradas pueden ser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cableado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abajo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para un acceso rápido permanente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Memoria asociativa – búsqueda paralela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 xmlns:a="http://schemas.openxmlformats.org/drawingml/2006/main">
              <a:rPr lang="es" altLang="en-US" dirty="0"/>
              <a:t>Traducción de direcciones (p, d)</a:t>
            </a:r>
          </a:p>
          <a:p>
            <a:pPr xmlns:a="http://schemas.openxmlformats.org/drawingml/2006/main" marL="627063" lvl="1"/>
            <a:r xmlns:a="http://schemas.openxmlformats.org/drawingml/2006/main">
              <a:rPr lang="es" altLang="en-US" dirty="0"/>
              <a:t>Si p está en registro asociativo, obtenga el cuadro #</a:t>
            </a:r>
          </a:p>
          <a:p>
            <a:pPr xmlns:a="http://schemas.openxmlformats.org/drawingml/2006/main" marL="627063" lvl="1"/>
            <a:r xmlns:a="http://schemas.openxmlformats.org/drawingml/2006/main">
              <a:rPr lang="es" altLang="en-US" dirty="0"/>
              <a:t>De lo contrario, obtenga el número de marco de la tabla de páginas en la memoria.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Hardware de paginación con TLB</a:t>
            </a:r>
            <a:endParaRPr xmlns:a="http://schemas.openxmlformats.org/drawingml/2006/main"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Tiempo de acceso efectivo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xmlns:a="http://schemas.openxmlformats.org/drawingml/2006/main"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>
                <a:sym typeface="Symbol" pitchFamily="18" charset="2"/>
              </a:rPr>
              <a:t>Proporción de aciertos: porcentaje de veces que se encuentra un número de página en el TLB</a:t>
            </a:r>
          </a:p>
          <a:p>
            <a:pPr xmlns:a="http://schemas.openxmlformats.org/drawingml/2006/main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Una </a:t>
            </a:r>
            <a:r xmlns:a="http://schemas.openxmlformats.org/drawingml/2006/main">
              <a:rPr lang="es" altLang="en-US" dirty="0">
                <a:sym typeface="Symbol" pitchFamily="18" charset="2"/>
              </a:rPr>
              <a:t>tasa de aciertos del 80 % significa que encontramos el número de página deseado en el TLB el 80 % de las veces.</a:t>
            </a:r>
            <a:endParaRPr xmlns:a="http://schemas.openxmlformats.org/drawingml/2006/main" lang="en-US" altLang="en-US" dirty="0"/>
          </a:p>
          <a:p>
            <a:pPr xmlns:a="http://schemas.openxmlformats.org/drawingml/2006/main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Supongamos que 10 nanosegundos para acceder a la memoria.</a:t>
            </a:r>
          </a:p>
          <a:p>
            <a:pPr xmlns:a="http://schemas.openxmlformats.org/drawingml/2006/main"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Si encontramos la página deseada en TLB, el acceso a la memoria asignada tardará 10 ns.</a:t>
            </a:r>
          </a:p>
          <a:p>
            <a:pPr xmlns:a="http://schemas.openxmlformats.org/drawingml/2006/main"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De lo contrario, necesitamos dos accesos a la memoria, por lo que son 20 ns.</a:t>
            </a:r>
          </a:p>
          <a:p>
            <a:pPr xmlns:a="http://schemas.openxmlformats.org/drawingml/2006/main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Eficaz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Tiempo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 xmlns:a="http://schemas.openxmlformats.org/drawingml/2006/main">
              <a:rPr lang="es" altLang="en-US" dirty="0">
                <a:sym typeface="Symbol" pitchFamily="18" charset="2"/>
              </a:rPr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COMER </a:t>
            </a:r>
            <a:r xmlns:a="http://schemas.openxmlformats.org/drawingml/2006/main">
              <a:rPr lang="es" altLang="en-US" dirty="0">
                <a:sym typeface="Symbol" pitchFamily="18" charset="2"/>
              </a:rPr>
              <a:t>)</a:t>
            </a:r>
          </a:p>
          <a:p>
            <a:pPr xmlns:a="http://schemas.openxmlformats.org/drawingml/2006/main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COMER = </a:t>
            </a:r>
            <a:r xmlns:a="http://schemas.openxmlformats.org/drawingml/2006/main">
              <a:rPr lang="es" altLang="en-US" dirty="0">
                <a:sym typeface="Symbol" pitchFamily="18" charset="2"/>
              </a:rPr>
              <a:t>0,80 x 10 + 0,20 x 20 = 12 </a:t>
            </a:r>
            <a:r xmlns:a="http://schemas.openxmlformats.org/drawingml/2006/main">
              <a:rPr lang="es" altLang="en-US" dirty="0"/>
              <a:t>nanosegundos</a:t>
            </a:r>
          </a:p>
          <a:p>
            <a:pPr xmlns:a="http://schemas.openxmlformats.org/drawingml/2006/main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lo que implica una desaceleración del 20% en el tiempo de acceso</a:t>
            </a:r>
          </a:p>
          <a:p>
            <a:pPr xmlns:a="http://schemas.openxmlformats.org/drawingml/2006/main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>
                <a:sym typeface="Symbol" pitchFamily="18" charset="2"/>
              </a:rPr>
              <a:t>Considere una tasa de acierto más realista del 99%,</a:t>
            </a:r>
          </a:p>
          <a:p>
            <a:pPr xmlns:a="http://schemas.openxmlformats.org/drawingml/2006/main"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>
                <a:sym typeface="Symbol" pitchFamily="18" charset="2"/>
              </a:rPr>
              <a:t>COMER = 0,99 x 10 + 0,01 x 20 = 10,1 ns</a:t>
            </a:r>
          </a:p>
          <a:p>
            <a:pPr xmlns:a="http://schemas.openxmlformats.org/drawingml/2006/main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 xmlns:a="http://schemas.openxmlformats.org/drawingml/2006/main">
              <a:rPr lang="es" altLang="en-US" dirty="0"/>
              <a:t>lo que implica sólo una desaceleración del 1% en el tiempo de acceso.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Protección de la memoria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Protección de la memoria implementada asociando un bit de protección con cada trama para indicar si se permite el acceso de solo lectura o de lectura y escritura.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También se pueden agregar más bits para indicar que la página solo se ejecuta, etc.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Válido inválido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bit adjunto a cada entrada en la tabla de páginas: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“ </a:t>
            </a:r>
            <a:r xmlns:a="http://schemas.openxmlformats.org/drawingml/2006/main">
              <a:rPr lang="es" altLang="ja-JP" dirty="0"/>
              <a:t>válido </a:t>
            </a:r>
            <a:r xmlns:a="http://schemas.openxmlformats.org/drawingml/2006/main">
              <a:rPr lang="es" altLang="en-US" dirty="0"/>
              <a:t>” </a:t>
            </a:r>
            <a:r xmlns:a="http://schemas.openxmlformats.org/drawingml/2006/main">
              <a:rPr lang="es" altLang="ja-JP" dirty="0"/>
              <a:t>indica que la página asociada está en el espacio de direcciones lógicas </a:t>
            </a:r>
            <a:r xmlns:a="http://schemas.openxmlformats.org/drawingml/2006/main">
              <a:rPr lang="es" altLang="en-US" dirty="0"/>
              <a:t>del proceso </a:t>
            </a:r>
            <a:r xmlns:a="http://schemas.openxmlformats.org/drawingml/2006/main">
              <a:rPr lang="es" altLang="ja-JP" dirty="0"/>
              <a:t>y, por lo tanto, es una página legal.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“ </a:t>
            </a:r>
            <a:r xmlns:a="http://schemas.openxmlformats.org/drawingml/2006/main">
              <a:rPr lang="es" altLang="ja-JP" dirty="0"/>
              <a:t>inválido </a:t>
            </a:r>
            <a:r xmlns:a="http://schemas.openxmlformats.org/drawingml/2006/main">
              <a:rPr lang="es" altLang="en-US" dirty="0"/>
              <a:t>” </a:t>
            </a:r>
            <a:r xmlns:a="http://schemas.openxmlformats.org/drawingml/2006/main">
              <a:rPr lang="es" altLang="ja-JP" dirty="0"/>
              <a:t>indica que la página no está en el </a:t>
            </a:r>
            <a:r xmlns:a="http://schemas.openxmlformats.org/drawingml/2006/main">
              <a:rPr lang="es" altLang="ja-JP" dirty="0"/>
              <a:t>espacio de direcciones lógicas </a:t>
            </a:r>
            <a:r xmlns:a="http://schemas.openxmlformats.org/drawingml/2006/main">
              <a:rPr lang="es" altLang="en-US" dirty="0"/>
              <a:t>del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O usar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tabla de páginas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longitud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registro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PTLR </a:t>
            </a:r>
            <a:r xmlns:a="http://schemas.openxmlformats.org/drawingml/2006/main">
              <a:rPr lang="es" altLang="en-US" dirty="0"/>
              <a:t>)</a:t>
            </a:r>
          </a:p>
          <a:p>
            <a:r xmlns:a="http://schemas.openxmlformats.org/drawingml/2006/main">
              <a:rPr lang="es" altLang="en-US" dirty="0"/>
              <a:t>Cualquier violación resulta en una trampa para el kernel.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 dirty="0"/>
              <a:t>Bit válido (v) o no válido (i) en una tabla de páginas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Páginas compartidas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Compartido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código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Una copia de código de sólo lectura 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reentrante </a:t>
            </a:r>
            <a:r xmlns:a="http://schemas.openxmlformats.org/drawingml/2006/main">
              <a:rPr lang="es" altLang="en-US" dirty="0"/>
              <a:t>) compartida entre procesos (es decir, editores de texto, compiladores, sistemas de ventanas)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Similar a múltiples subprocesos que comparten el mismo espacio de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También es útil para la comunicación entre procesos si se permite compartir páginas de lectura y escritura.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Privado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código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y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datos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proceso guarda una copia separada del código y los datos.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Las páginas para el código privado y los datos pueden aparecer en cualquier lugar del espacio de direcciones lógicas.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Ejemplo de páginas compartidas</a:t>
            </a:r>
            <a:endParaRPr xmlns:a="http://schemas.openxmlformats.org/drawingml/2006/main"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Estructura de la tabla de páginas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Las estructuras de memoria para paginación pueden volverse enormes usando métodos sencillos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Considere un espacio de direcciones lógicas de 32 bits como en las computadoras modernas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Tamaño de página de 4 KB (2 </a:t>
            </a:r>
            <a:r xmlns:a="http://schemas.openxmlformats.org/drawingml/2006/main">
              <a:rPr lang="es" altLang="en-US" baseline="30000" dirty="0"/>
              <a:t>12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de </a:t>
            </a:r>
            <a:r xmlns:a="http://schemas.openxmlformats.org/drawingml/2006/main">
              <a:rPr lang="es" altLang="en-US" dirty="0"/>
              <a:t>páginas tendría 1 millón de entradas (2 </a:t>
            </a:r>
            <a:r xmlns:a="http://schemas.openxmlformats.org/drawingml/2006/main">
              <a:rPr lang="es" altLang="en-US" baseline="30000" dirty="0"/>
              <a:t>32/2 </a:t>
            </a:r>
            <a:r xmlns:a="http://schemas.openxmlformats.org/drawingml/2006/main">
              <a:rPr lang="es" altLang="en-US" baseline="30000" dirty="0"/>
              <a:t>12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 cada entrada tiene 4 bytes </a:t>
            </a:r>
            <a:r xmlns:a="http://schemas.openxmlformats.org/drawingml/2006/main">
              <a:rPr lang="es" altLang="en-US" dirty="0">
                <a:sym typeface="Wingdings" panose="05000000000000000000" pitchFamily="2" charset="2"/>
              </a:rPr>
              <a:t> </a:t>
            </a:r>
            <a:r xmlns:a="http://schemas.openxmlformats.org/drawingml/2006/main">
              <a:rPr lang="es" altLang="en-US" dirty="0"/>
              <a:t>cada proceso 4 MB de espacio de direcciones físicas solo para la tabla de páginas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No </a:t>
            </a:r>
            <a:r xmlns:a="http://schemas.openxmlformats.org/drawingml/2006/main">
              <a:rPr lang="es" altLang="en-US" dirty="0"/>
              <a:t>quiero </a:t>
            </a:r>
            <a:r xmlns:a="http://schemas.openxmlformats.org/drawingml/2006/main">
              <a:rPr lang="es" altLang="ja-JP" dirty="0"/>
              <a:t>asignar eso de forma contigua en la memoria principal.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Una solución sencilla es dividir la tabla de páginas en unidades más pequeñas.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Paginación jerárquica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Tablas de páginas hash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Tablas de páginas invertidas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Fondo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programa debe llevarse (desde el disco) a la memoria y colocarse dentro de un proceso para que se ejecute.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La memoria principal y los registros son solo almacenamiento al que la CPU puede acceder directamente</a:t>
            </a:r>
          </a:p>
          <a:p>
            <a:r xmlns:a="http://schemas.openxmlformats.org/drawingml/2006/main">
              <a:rPr lang="es" altLang="en-US" dirty="0"/>
              <a:t>La unidad de memoria solo ve una secuencia de: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direcciones + solicitudes de lectura, 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dirección + datos y escribir solicitudes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El acceso al registro se realiza en un reloj de CPU (o menos)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La memoria principal puede tardar muchos ciclos, provocando 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bloqueo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Cache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se encuentra entre la memoria principal y los registros de la CPU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Protección de la memoria necesaria para garantizar el correcto funcionamiento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Tablas de páginas jerárquicas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Divida el espacio de direcciones lógicas en tablas de varias páginas</a:t>
            </a:r>
          </a:p>
          <a:p>
            <a:r xmlns:a="http://schemas.openxmlformats.org/drawingml/2006/main">
              <a:rPr lang="es" altLang="en-US" dirty="0"/>
              <a:t>Una técnica simple es una tabla de páginas de dos niveles.</a:t>
            </a:r>
          </a:p>
          <a:p>
            <a:r xmlns:a="http://schemas.openxmlformats.org/drawingml/2006/main">
              <a:rPr lang="es" altLang="en-US" dirty="0"/>
              <a:t>Luego paginamos la tabla de páginas.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Ejemplo de paginación de dos niveles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Una dirección lógica (en una máquina de 32 bits con un tamaño de página de 1K) se divide en:</a:t>
            </a:r>
          </a:p>
          <a:p>
            <a:pPr xmlns:a="http://schemas.openxmlformats.org/drawingml/2006/main" marL="627063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un número de página que consta de 22 bits</a:t>
            </a:r>
          </a:p>
          <a:p>
            <a:pPr xmlns:a="http://schemas.openxmlformats.org/drawingml/2006/main" marL="627063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un desplazamiento de página que consta de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Dado que la tabla de páginas está paginada, el número de página se divide en:</a:t>
            </a:r>
          </a:p>
          <a:p>
            <a:pPr xmlns:a="http://schemas.openxmlformats.org/drawingml/2006/main" marL="627063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un número de página de 10 bits</a:t>
            </a:r>
          </a:p>
          <a:p>
            <a:pPr xmlns:a="http://schemas.openxmlformats.org/drawingml/2006/main" marL="627063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un desplazamiento de página de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Por tanto, una dirección lógica es la siguiente:</a:t>
            </a: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endParaRPr xmlns:a="http://schemas.openxmlformats.org/drawingml/2006/main" lang="en-US" altLang="en-US" sz="16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donde </a:t>
            </a:r>
            <a:r xmlns:a="http://schemas.openxmlformats.org/drawingml/2006/main">
              <a:rPr lang="es" altLang="en-US" i="1" dirty="0"/>
              <a:t>p </a:t>
            </a:r>
            <a:r xmlns:a="http://schemas.openxmlformats.org/drawingml/2006/main">
              <a:rPr lang="es" altLang="en-US" i="1" baseline="-25000" dirty="0"/>
              <a:t>1 </a:t>
            </a:r>
            <a:r xmlns:a="http://schemas.openxmlformats.org/drawingml/2006/main">
              <a:rPr lang="es" altLang="en-US" dirty="0"/>
              <a:t>es un índice en la tabla de páginas externa y </a:t>
            </a:r>
            <a:r xmlns:a="http://schemas.openxmlformats.org/drawingml/2006/main">
              <a:rPr lang="es" altLang="en-US" i="1" dirty="0"/>
              <a:t>p </a:t>
            </a:r>
            <a:r xmlns:a="http://schemas.openxmlformats.org/drawingml/2006/main">
              <a:rPr lang="es" altLang="en-US" i="1" baseline="-25000" dirty="0"/>
              <a:t>2 </a:t>
            </a:r>
            <a:r xmlns:a="http://schemas.openxmlformats.org/drawingml/2006/main">
              <a:rPr lang="es" altLang="en-US" dirty="0"/>
              <a:t>es el desplazamiento dentro de la página de la tabla de páginas interna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Conocido como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mapeado hacia adelante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mesa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Esquema de traducción de direcciones</a:t>
            </a:r>
            <a:endParaRPr xmlns:a="http://schemas.openxmlformats.org/drawingml/2006/main"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Espacio de direcciones lógicas de 64 bits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Incluso el esquema de paginación de dos niveles no es suficiente</a:t>
            </a:r>
          </a:p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Si el tamaño de la página es 4 KB (2 </a:t>
            </a:r>
            <a:r xmlns:a="http://schemas.openxmlformats.org/drawingml/2006/main">
              <a:rPr lang="es" altLang="en-US" baseline="30000" dirty="0"/>
              <a:t>12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Entonces la tabla de páginas tiene 2 </a:t>
            </a:r>
            <a:r xmlns:a="http://schemas.openxmlformats.org/drawingml/2006/main">
              <a:rPr lang="es" altLang="en-US" baseline="30000" dirty="0"/>
              <a:t>52 </a:t>
            </a:r>
            <a:r xmlns:a="http://schemas.openxmlformats.org/drawingml/2006/main">
              <a:rPr lang="es" altLang="en-US" dirty="0"/>
              <a:t>entradas.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Si es un esquema de dos niveles, las tablas de páginas internas podrían tener 2 </a:t>
            </a:r>
            <a:r xmlns:a="http://schemas.openxmlformats.org/drawingml/2006/main">
              <a:rPr lang="es" altLang="en-US" baseline="30000" dirty="0"/>
              <a:t>x 10 </a:t>
            </a:r>
            <a:r xmlns:a="http://schemas.openxmlformats.org/drawingml/2006/main">
              <a:rPr lang="es" altLang="en-US" dirty="0"/>
              <a:t>entradas de 4 bytes.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La dirección se vería así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La tabla de páginas externas tiene 2 </a:t>
            </a:r>
            <a:r xmlns:a="http://schemas.openxmlformats.org/drawingml/2006/main">
              <a:rPr lang="es" altLang="en-US" baseline="30000" dirty="0"/>
              <a:t>42 </a:t>
            </a:r>
            <a:r xmlns:a="http://schemas.openxmlformats.org/drawingml/2006/main">
              <a:rPr lang="es" altLang="en-US" dirty="0"/>
              <a:t>entradas o 2 </a:t>
            </a:r>
            <a:r xmlns:a="http://schemas.openxmlformats.org/drawingml/2006/main">
              <a:rPr lang="es" altLang="en-US" baseline="30000" dirty="0"/>
              <a:t>44 </a:t>
            </a:r>
            <a:r xmlns:a="http://schemas.openxmlformats.org/drawingml/2006/main">
              <a:rPr lang="es" altLang="en-US" dirty="0"/>
              <a:t>bytes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Una solución es agregar una </a:t>
            </a:r>
            <a:r xmlns:a="http://schemas.openxmlformats.org/drawingml/2006/main">
              <a:rPr lang="es" altLang="en-US" dirty="0"/>
              <a:t>tabla de segunda página exterior </a:t>
            </a:r>
            <a:r xmlns:a="http://schemas.openxmlformats.org/drawingml/2006/main">
              <a:rPr lang="es" altLang="en-US" baseline="30000" dirty="0"/>
              <a:t>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Pero en el siguiente ejemplo, la tabla de la segunda </a:t>
            </a:r>
            <a:r xmlns:a="http://schemas.openxmlformats.org/drawingml/2006/main">
              <a:rPr lang="es" altLang="en-US" baseline="30000" dirty="0"/>
              <a:t>página </a:t>
            </a:r>
            <a:r xmlns:a="http://schemas.openxmlformats.org/drawingml/2006/main">
              <a:rPr lang="es" altLang="en-US" dirty="0"/>
              <a:t>exterior todavía tiene un tamaño de </a:t>
            </a:r>
            <a:r xmlns:a="http://schemas.openxmlformats.org/drawingml/2006/main">
              <a:rPr lang="es" altLang="en-US" baseline="30000" dirty="0"/>
              <a:t>2,34 </a:t>
            </a:r>
            <a:r xmlns:a="http://schemas.openxmlformats.org/drawingml/2006/main">
              <a:rPr lang="es" altLang="en-US" dirty="0"/>
              <a:t>bytes.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Y posiblemente 4 accesos a la memoria para llegar a una ubicación de memoria física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Esquema de paginación de tres niveles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Tablas de páginas hash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Común en espacios de direcciones &gt; 32 bits</a:t>
            </a:r>
          </a:p>
          <a:p>
            <a:r xmlns:a="http://schemas.openxmlformats.org/drawingml/2006/main">
              <a:rPr lang="es" altLang="en-US" dirty="0"/>
              <a:t>El número de página virtual se codifica en una tabla de páginas.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Esta tabla de páginas contiene una cadena de elementos que se dirigen a la misma ubicación.</a:t>
            </a:r>
          </a:p>
          <a:p>
            <a:r xmlns:a="http://schemas.openxmlformats.org/drawingml/2006/main">
              <a:rPr lang="es" altLang="en-US" dirty="0"/>
              <a:t>Cada elemento contiene (1) el número de página virtual (2) el valor del marco de página asignado (3) un puntero al siguiente elemento</a:t>
            </a:r>
          </a:p>
          <a:p>
            <a:r xmlns:a="http://schemas.openxmlformats.org/drawingml/2006/main">
              <a:rPr lang="es" altLang="en-US" dirty="0"/>
              <a:t>Los números de páginas virtuales se comparan en esta cadena buscando una coincidencia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 se encuentra una coincidencia, se extrae el marco físico correspondiente.</a:t>
            </a:r>
          </a:p>
          <a:p>
            <a:r xmlns:a="http://schemas.openxmlformats.org/drawingml/2006/main">
              <a:rPr lang="es" altLang="en-US" dirty="0"/>
              <a:t>La variación para direcciones de 64 bits está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agrupada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mesas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Similar al hash pero cada entrada hace referencia a varias páginas (como 16) en lugar de 1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Especialmente útil para espacios de direcciones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dispersos </a:t>
            </a:r>
            <a:r xmlns:a="http://schemas.openxmlformats.org/drawingml/2006/main">
              <a:rPr lang="es" altLang="en-US" dirty="0"/>
              <a:t>(donde las referencias de memoria no son contiguas y están dispersas)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Tabla de páginas hash</a:t>
            </a:r>
            <a:endParaRPr xmlns:a="http://schemas.openxmlformats.org/drawingml/2006/main"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Tabla de páginas invertidas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En lugar de que cada proceso tenga una tabla de páginas y realice un seguimiento de todas las páginas lógicas posibles, realice un seguimiento de todas las páginas físicas.</a:t>
            </a:r>
          </a:p>
          <a:p>
            <a:r xmlns:a="http://schemas.openxmlformats.org/drawingml/2006/main">
              <a:rPr lang="es" altLang="en-US" dirty="0"/>
              <a:t>Una entrada por cada página real de la memoria.</a:t>
            </a:r>
          </a:p>
          <a:p>
            <a:r xmlns:a="http://schemas.openxmlformats.org/drawingml/2006/main">
              <a:rPr lang="es" altLang="en-US" dirty="0"/>
              <a:t>La entrada consiste en la dirección virtual de la página almacenada en esa ubicación de memoria real, con información sobre el proceso propietario de esa página.</a:t>
            </a:r>
          </a:p>
          <a:p>
            <a:r xmlns:a="http://schemas.openxmlformats.org/drawingml/2006/main">
              <a:rPr lang="es" altLang="en-US" dirty="0"/>
              <a:t>Disminuye la memoria necesaria para almacenar cada tabla de páginas, pero aumenta el tiempo necesario para buscar en la tabla cuando se produce una referencia de página.</a:t>
            </a:r>
          </a:p>
          <a:p>
            <a:r xmlns:a="http://schemas.openxmlformats.org/drawingml/2006/main">
              <a:rPr lang="es" altLang="en-US" dirty="0"/>
              <a:t>Utilice la tabla hash para limitar la búsqueda a una, o como máximo a unas pocas, entradas de la tabla de páginas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TLB puede acelerar el acceso</a:t>
            </a:r>
          </a:p>
          <a:p>
            <a:r xmlns:a="http://schemas.openxmlformats.org/drawingml/2006/main">
              <a:rPr lang="es" altLang="en-US" dirty="0"/>
              <a:t>¿Pero cómo implementar la memoria compartida?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Una asignación de una dirección virtual a la dirección física compartida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Arquitectura de tabla de páginas invertida</a:t>
            </a:r>
            <a:endParaRPr xmlns:a="http://schemas.openxmlformats.org/drawingml/2006/main"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Considere un ejemplo de sistema operativo moderno de 64 bits con hardware estrechamente integrado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objetivos son eficiencia y bajos gastos generales.</a:t>
            </a:r>
          </a:p>
          <a:p>
            <a:r xmlns:a="http://schemas.openxmlformats.org/drawingml/2006/main">
              <a:rPr lang="es" altLang="en-US" dirty="0"/>
              <a:t>Basado en hash, pero más complejo.</a:t>
            </a:r>
          </a:p>
          <a:p>
            <a:r xmlns:a="http://schemas.openxmlformats.org/drawingml/2006/main">
              <a:rPr lang="es" altLang="en-US" dirty="0"/>
              <a:t>Dos tablas hash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 kernel y uno para todos los procesos de usuario.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uno asigna direcciones de memoria de la memoria virtual a la física.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entrada representa un área contigua de memoria virtual asignada,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Más eficiente que tener una entrada separada en la tabla hash para cada página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entrada tiene una dirección base y un intervalo (que indica el número de páginas que representa la entrada)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Proteccion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Es necesario censurar que un proceso pueda acceder solo a aquellas direcciones en su espacio de direcciones.</a:t>
            </a:r>
          </a:p>
          <a:p>
            <a:r xmlns:a="http://schemas.openxmlformats.org/drawingml/2006/main">
              <a:rPr lang="es" altLang="en-US" dirty="0"/>
              <a:t>Podemos proporcionar esta protección utilizando un par de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bases.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y</a:t>
            </a:r>
            <a:r xmlns:a="http://schemas.openxmlformats.org/drawingml/2006/main">
              <a:rPr lang="es" altLang="en-US" b="1" dirty="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Los registros de límite </a:t>
            </a:r>
            <a:r xmlns:a="http://schemas.openxmlformats.org/drawingml/2006/main">
              <a:rPr lang="es" altLang="en-US" dirty="0"/>
              <a:t>definen el espacio de direcciones lógicas de un proceso.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TLB contiene entradas de la tabla de traducción (TTE) para búsquedas rápidas de hardware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Un caché de TTE reside en un búfer de almacenamiento de traducción (TSB)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Incluye una entrada por página visitada recientemente.</a:t>
            </a:r>
          </a:p>
          <a:p>
            <a:r xmlns:a="http://schemas.openxmlformats.org/drawingml/2006/main">
              <a:rPr lang="es" altLang="en-US" dirty="0"/>
              <a:t>La referencia de dirección virtual provoca la búsqueda de TLB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 falla, el hardware recorre el TSB en memoria buscando el TTE correspondiente a la dirección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Si se encuentra una coincidencia, la CPU copia la entrada TSB en el TLB y se completa la traducción.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Si no se encuentra ninguna coincidencia, el kernel se interrumpe para buscar en la tabla hash</a:t>
            </a:r>
          </a:p>
          <a:p>
            <a:pPr xmlns:a="http://schemas.openxmlformats.org/drawingml/2006/main" lvl="3"/>
            <a:r xmlns:a="http://schemas.openxmlformats.org/drawingml/2006/main">
              <a:rPr lang="es" altLang="en-US" dirty="0"/>
              <a:t>Luego, el kernel crea un TTE a partir de la tabla hash apropiada y lo almacena en el TSB. El controlador de interrupciones devuelve el control a la MMU, que completa la traducción de la dirección.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Intercambio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Un proceso se puede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cambiar </a:t>
            </a:r>
            <a:r xmlns:a="http://schemas.openxmlformats.org/drawingml/2006/main">
              <a:rPr lang="es" altLang="en-US" dirty="0"/>
              <a:t>temporalmente de la memoria a un almacén de respaldo y luego volver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 </a:t>
            </a:r>
            <a:r xmlns:a="http://schemas.openxmlformats.org/drawingml/2006/main">
              <a:rPr lang="es" altLang="en-US" dirty="0"/>
              <a:t>la memoria para continuar su ejecución.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espacio total de memoria física de los procesos puede exceder la memoria física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Apoyo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almacenar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disco rápido lo suficientemente grande como para acomodar copias de todas las imágenes de memoria para todos los usuarios; debe proporcionar acceso directo a estas imágenes de memoria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Rollo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fuera 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,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rodar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en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variante de intercambio utilizada para algoritmos de programación basados en prioridades; El proceso de menor prioridad se intercambia para que el proceso de mayor prioridad pueda cargarse y ejecutarse.</a:t>
            </a:r>
          </a:p>
          <a:p>
            <a:r xmlns:a="http://schemas.openxmlformats.org/drawingml/2006/main">
              <a:rPr lang="es" altLang="en-US" dirty="0"/>
              <a:t>La mayor parte del tiempo de intercambio es tiempo de transferencia; El tiempo total de transferencia es directamente proporcional a la cantidad de memoria intercambiada.</a:t>
            </a:r>
          </a:p>
          <a:p>
            <a:r xmlns:a="http://schemas.openxmlformats.org/drawingml/2006/main">
              <a:rPr lang="es" altLang="en-US" dirty="0"/>
              <a:t>El sistema mantiene 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listo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cola</a:t>
            </a:r>
            <a:r xmlns:a="http://schemas.openxmlformats.org/drawingml/2006/main">
              <a:rPr lang="es" altLang="en-US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de procesos listos para ejecutar que tienen imágenes de memoria en el disco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Intercambio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¿Es necesario volver a realizar el proceso intercambiado en las mismas direcciones físicas?</a:t>
            </a:r>
          </a:p>
          <a:p>
            <a:r xmlns:a="http://schemas.openxmlformats.org/drawingml/2006/main">
              <a:rPr lang="es" altLang="en-US" dirty="0"/>
              <a:t>Depende del método de enlace de direcciones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Además, considere las E/S pendientes hacia/desde el espacio de memoria del proceso</a:t>
            </a:r>
          </a:p>
          <a:p>
            <a:r xmlns:a="http://schemas.openxmlformats.org/drawingml/2006/main">
              <a:rPr lang="es" altLang="en-US" dirty="0"/>
              <a:t>Se encuentran versiones modificadas de intercambio en muchos sistemas (es decir, UNIX, Linux y Windows).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Intercambio normalmente deshabilitado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Se inicia si se asigna más que el umbral de cantidad de memoria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Se deshabilita nuevamente una vez que la demanda de memoria se reduce por debajo del umbral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Vista esquemática del intercambio</a:t>
            </a:r>
            <a:endParaRPr xmlns:a="http://schemas.openxmlformats.org/drawingml/2006/main"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 xmlns:a="http://schemas.openxmlformats.org/drawingml/2006/main">
              <a:rPr lang="es" altLang="en-US" sz="3000" dirty="0"/>
              <a:t>Tiempo de cambio de contexto, incluido el intercambio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Si los próximos procesos que se colocarán en la CPU no están en la memoria, es necesario intercambiar un proceso e intercambiar el proceso de destino.</a:t>
            </a:r>
          </a:p>
          <a:p>
            <a:r xmlns:a="http://schemas.openxmlformats.org/drawingml/2006/main">
              <a:rPr lang="es" altLang="en-US" dirty="0"/>
              <a:t>El tiempo de cambio de contexto puede ser muy alto</a:t>
            </a:r>
          </a:p>
          <a:p>
            <a:r xmlns:a="http://schemas.openxmlformats.org/drawingml/2006/main">
              <a:rPr lang="es" altLang="en-US" dirty="0"/>
              <a:t>Intercambio de procesos de 100 MB al disco duro con una velocidad de transferencia de 50 MB/seg.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Tiempo de intercambio de 2000 </a:t>
            </a:r>
            <a:r xmlns:a="http://schemas.openxmlformats.org/drawingml/2006/main">
              <a:rPr lang="es" altLang="en-US" dirty="0" err="1"/>
              <a:t>ms</a:t>
            </a:r>
            <a:endParaRPr xmlns:a="http://schemas.openxmlformats.org/drawingml/2006/main" lang="en-US" altLang="en-US" dirty="0"/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Más intercambio por un proceso del mismo tamaño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Tiempo total de componente de intercambio de cambio de contexto de 4000 ms (4 segundos)</a:t>
            </a:r>
          </a:p>
          <a:p>
            <a:r xmlns:a="http://schemas.openxmlformats.org/drawingml/2006/main">
              <a:rPr lang="es" altLang="en-US" dirty="0"/>
              <a:t>Se puede reducir si se reduce el tamaño de la memoria intercambiada, sabiendo cuánta memoria se utiliza realmente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Llamadas al sistema para informar al sistema operativo sobre el uso de la memoria a través de </a:t>
            </a:r>
            <a:r xmlns:a="http://schemas.openxmlformats.org/drawingml/2006/main">
              <a:rPr lang="e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 </a:t>
            </a:r>
            <a:r xmlns:a="http://schemas.openxmlformats.org/drawingml/2006/main">
              <a:rPr lang="e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 xmlns:a="http://schemas.openxmlformats.org/drawingml/2006/main">
              <a:rPr lang="es" altLang="en-US" dirty="0"/>
              <a:t>y </a:t>
            </a:r>
            <a:r xmlns:a="http://schemas.openxmlformats.org/drawingml/2006/main">
              <a:rPr lang="e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 </a:t>
            </a:r>
            <a:r xmlns:a="http://schemas.openxmlformats.org/drawingml/2006/main">
              <a:rPr lang="e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 xmlns:a="http://schemas.openxmlformats.org/drawingml/2006/main">
              <a:rPr lang="es" altLang="en-US" sz="2800" dirty="0"/>
              <a:t>Tiempo de cambio de contexto e intercambio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Otras limitaciones también para el intercambio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E/S pendiente: no se puede intercambiar porque la E/S se produciría en un proceso incorrecto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O siempre transfiera E/S al espacio del kernel y luego al dispositivo de E/S.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conocido como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doble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almacenamiento en búfer </a:t>
            </a:r>
            <a:r xmlns:a="http://schemas.openxmlformats.org/drawingml/2006/main">
              <a:rPr lang="es" altLang="en-US" dirty="0"/>
              <a:t>, agrega gastos generales</a:t>
            </a:r>
          </a:p>
          <a:p>
            <a:r xmlns:a="http://schemas.openxmlformats.org/drawingml/2006/main">
              <a:rPr lang="es" altLang="en-US" dirty="0"/>
              <a:t>El intercambio estándar no se utiliza en los sistemas operativos modernos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Pero la versión modificada es común.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Intercambiar sólo cuando la memoria libre sea extremadamente baja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Intercambio en sistemas móviles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Normalmente no es compatible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Basado en memoria flash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Pequeña cantidad de espacio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Número limitado de ciclos de escritura.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Rendimiento deficiente entre la memoria flash y la CPU en la plataforma móvil</a:t>
            </a:r>
          </a:p>
          <a:p>
            <a:r xmlns:a="http://schemas.openxmlformats.org/drawingml/2006/main">
              <a:rPr lang="es" altLang="en-US" dirty="0"/>
              <a:t>En su lugar, utilice otros métodos para liberar memoria si hay poca memoria.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iOS </a:t>
            </a:r>
            <a:r xmlns:a="http://schemas.openxmlformats.org/drawingml/2006/main">
              <a:rPr lang="es" altLang="en-US" b="1" i="1" dirty="0"/>
              <a:t>pide a </a:t>
            </a:r>
            <a:r xmlns:a="http://schemas.openxmlformats.org/drawingml/2006/main">
              <a:rPr lang="es" altLang="en-US" dirty="0"/>
              <a:t>las aplicaciones que renuncien voluntariamente a la memoria asignada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Datos de solo lectura descartados y recargados desde flash si es necesario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La falta de liberación puede resultar en la terminación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Android finaliza las aplicaciones si hay poca memoria libre, pero primero escribe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la aplicación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estado </a:t>
            </a:r>
            <a:r xmlns:a="http://schemas.openxmlformats.org/drawingml/2006/main">
              <a:rPr lang="es" altLang="en-US" dirty="0"/>
              <a:t>para parpadear para un reinicio rápido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Ambos sistemas operativos admiten paginación como se analiza a continuación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Intercambio con paginación</a:t>
            </a:r>
            <a:endParaRPr xmlns:a="http://schemas.openxmlformats.org/drawingml/2006/main"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600" dirty="0"/>
              <a:t>Ejemplo: las arquitecturas Intel de 32 y 64 bits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Chips dominantes en la industria</a:t>
            </a:r>
          </a:p>
          <a:p>
            <a:r xmlns:a="http://schemas.openxmlformats.org/drawingml/2006/main">
              <a:rPr lang="es" altLang="en-US" dirty="0"/>
              <a:t>Las CPU Pentium son de 32 bits y se denominan arquitectura IA-32.</a:t>
            </a:r>
          </a:p>
          <a:p>
            <a:r xmlns:a="http://schemas.openxmlformats.org/drawingml/2006/main">
              <a:rPr lang="es" altLang="en-US" dirty="0"/>
              <a:t>Las CPU Intel actuales son de 64 bits y se denominan arquitectura IA-64</a:t>
            </a:r>
          </a:p>
          <a:p>
            <a:r xmlns:a="http://schemas.openxmlformats.org/drawingml/2006/main">
              <a:rPr lang="es" altLang="en-US" dirty="0"/>
              <a:t>Muchas variaciones en los chips, cubrimos las ideas principales aquí.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 dirty="0"/>
              <a:t>Ejemplo: la arquitectura Intel IA-32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Admite tanto la segmentación como la segmentación con paginación.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segmento puede ser de 4 GB.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Hasta 16 K segmentos por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Dividido en dos particiones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La primera partición de hasta 8 K segmentos es de procesamiento privado (se mantiene en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formato local) 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mesa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LDT </a:t>
            </a:r>
            <a:r xmlns:a="http://schemas.openxmlformats.org/drawingml/2006/main">
              <a:rPr lang="es" altLang="en-US" dirty="0"/>
              <a:t>))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Segunda partición de hasta 8K segmentos compartidos entre todos los procesos (mantenidos en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formato global) 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mesa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GDT </a:t>
            </a:r>
            <a:r xmlns:a="http://schemas.openxmlformats.org/drawingml/2006/main">
              <a:rPr lang="e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Protección de direcciones de hardware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 CPU debe verificar cada acceso a la memoria generado en el modo de usuario para asegurarse de que esté entre la base y el límite para ese usuario.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 xmlns:a="http://schemas.openxmlformats.org/drawingml/2006/main">
              <a:rPr lang="es" altLang="en-US" dirty="0"/>
              <a:t>las instrucciones para cargar los registros base y límite son privilegiadas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 dirty="0"/>
              <a:t>Ejemplo: la arquitectura Intel IA-32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 xmlns:a="http://schemas.openxmlformats.org/drawingml/2006/main">
              <a:defRPr/>
            </a:pPr>
            <a:r xmlns:a="http://schemas.openxmlformats.org/drawingml/2006/main">
              <a:rPr lang="es" altLang="en-US" dirty="0"/>
              <a:t>La CPU genera una dirección lógica.</a:t>
            </a:r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Selector dado a la unidad de segmentación.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Lo que produce direcciones lineales.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xmlns:a="http://schemas.openxmlformats.org/drawingml/2006/main" lvl="1">
              <a:defRPr/>
            </a:pPr>
            <a:r xmlns:a="http://schemas.openxmlformats.org/drawingml/2006/main">
              <a:rPr lang="es" altLang="en-US" dirty="0"/>
              <a:t>Dirección lineal dada a la unidad de localización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Que genera la dirección física en la memoria principal.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Las unidades de paginación forman el equivalente de MMU</a:t>
            </a:r>
          </a:p>
          <a:p>
            <a:pPr xmlns:a="http://schemas.openxmlformats.org/drawingml/2006/main" lvl="2">
              <a:defRPr/>
            </a:pPr>
            <a:r xmlns:a="http://schemas.openxmlformats.org/drawingml/2006/main">
              <a:rPr lang="es" altLang="en-US" dirty="0"/>
              <a:t>El tamaño de las páginas puede ser de 4 KB o 4 MB.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400" dirty="0"/>
              <a:t>Traducción de direcciones lógicas a físicas en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Segmentación Intel IA-32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Arquitectura de paginación Intel IA-32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Extensiones de dirección de página Intel IA-32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Los límites de direcciones de 32 bits llevaron a Intel a crear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una página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DIRECCIÓN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extensión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(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PAE </a:t>
            </a: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), que permite que las aplicaciones de 32 bits accedan a más de 4 GB de espacio de memoria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La paginación pasó a un esquema de 3 niveles.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Los dos bits superiores se refieren a una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página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directorio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puntero</a:t>
            </a:r>
            <a:r xmlns:a="http://schemas.openxmlformats.org/drawingml/2006/main">
              <a:rPr kumimoji="1" lang="e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mesa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Las entradas del directorio de páginas y de la tabla de páginas se trasladaron a un tamaño de 64 bits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El efecto neto es aumentar el espacio de direcciones a 36 bits: 64 GB de memoria física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Arquitectura Intel x86 de generación actual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64 bits es enorme (&gt; 16 exabytes)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En la práctica, solo implemente el direccionamiento de 48 bits.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Tamaños de página de 4 KB, 2 MB, 1 GB</a:t>
            </a:r>
          </a:p>
          <a:p>
            <a:pPr xmlns:a="http://schemas.openxmlformats.org/drawingml/2006/main"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Cuatro niveles de jerarquía de paginación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dirty="0">
                <a:latin typeface="Helvetica" panose="020B0604020202020204" pitchFamily="34" charset="0"/>
              </a:rPr>
              <a:t>También puede usar PAE para que las direcciones virtuales sean de 48 bits y las direcciones físicas sean de 52 bits.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Ejemplo: arquitectura ARM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Chip de plataforma móvil dominante (dispositivos Apple iOS y Google Android, por ejemplo)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CPU moderna y energéticamente eficiente de 32 bits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Páginas de 4 KB y 16 KB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Páginas de 1 MB y 16 MB (denominadas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secciones </a:t>
            </a: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)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Paginación de un nivel para secciones, de dos niveles para páginas más pequeñas</a:t>
            </a:r>
          </a:p>
          <a:p>
            <a:pPr xmlns:a="http://schemas.openxmlformats.org/drawingml/2006/main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Dos niveles de TLB</a:t>
            </a:r>
          </a:p>
          <a:p>
            <a:pPr xmlns:a="http://schemas.openxmlformats.org/drawingml/2006/main"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El nivel exterior tiene dos micro TLB (uno de datos, una instrucción)</a:t>
            </a:r>
          </a:p>
          <a:p>
            <a:pPr xmlns:a="http://schemas.openxmlformats.org/drawingml/2006/main"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El interior es un TLB principal único.</a:t>
            </a:r>
          </a:p>
          <a:p>
            <a:pPr xmlns:a="http://schemas.openxmlformats.org/drawingml/2006/main"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 xmlns:a="http://schemas.openxmlformats.org/drawingml/2006/main">
              <a:rPr kumimoji="1" lang="es" altLang="en-US" sz="1600" dirty="0">
                <a:latin typeface="Helvetica" panose="020B0604020202020204" pitchFamily="34" charset="0"/>
              </a:rPr>
              <a:t>Se verifica el primer interior, si se falla, se verifican los externos y, si se falla, la CPU realiza el recorrido por la tabla de páginas.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Fin del Capítulo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Enlace de direcciones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 xmlns:a="http://schemas.openxmlformats.org/drawingml/2006/main">
              <a:rPr kumimoji="0" lang="es" altLang="en-US" dirty="0"/>
              <a:t>Programas en disco, listos para ser llevados a la memoria para ejecutarse, forman una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cola de entrada</a:t>
            </a:r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Sin soporte, se debe cargar en la dirección 0000</a:t>
            </a:r>
          </a:p>
          <a:p>
            <a:r xmlns:a="http://schemas.openxmlformats.org/drawingml/2006/main">
              <a:rPr kumimoji="0" lang="es" altLang="en-US" dirty="0"/>
              <a:t>Es inconveniente que el primer usuario procese la dirección física siempre en 0000</a:t>
            </a:r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¿Cómo no puede ser?</a:t>
            </a:r>
            <a:endParaRPr xmlns:a="http://schemas.openxmlformats.org/drawingml/2006/main" lang="en-US" altLang="en-US" dirty="0"/>
          </a:p>
          <a:p>
            <a:r xmlns:a="http://schemas.openxmlformats.org/drawingml/2006/main">
              <a:rPr kumimoji="0" lang="es" altLang="en-US" dirty="0"/>
              <a:t>Direcciones representadas de diferentes maneras en diferentes etapas de </a:t>
            </a:r>
            <a:r xmlns:a="http://schemas.openxmlformats.org/drawingml/2006/main">
              <a:rPr kumimoji="0" lang="es" altLang="ja-JP" dirty="0"/>
              <a:t>la vida de </a:t>
            </a:r>
            <a:r xmlns:a="http://schemas.openxmlformats.org/drawingml/2006/main">
              <a:rPr kumimoji="0" lang="es" altLang="en-US" dirty="0"/>
              <a:t>un programa</a:t>
            </a:r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Direcciones del código fuente generalmente simbólicas.</a:t>
            </a:r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Las direcciones de código compilado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se vinculan</a:t>
            </a:r>
            <a:r xmlns:a="http://schemas.openxmlformats.org/drawingml/2006/main">
              <a:rPr kumimoji="0"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kumimoji="0" lang="es" altLang="en-US" dirty="0"/>
              <a:t>a direcciones reubicables</a:t>
            </a:r>
          </a:p>
          <a:p>
            <a:pPr xmlns:a="http://schemas.openxmlformats.org/drawingml/2006/main" lvl="2"/>
            <a:r xmlns:a="http://schemas.openxmlformats.org/drawingml/2006/main">
              <a:rPr kumimoji="0" lang="es" altLang="en-US" dirty="0"/>
              <a:t>es decir, </a:t>
            </a:r>
            <a:r xmlns:a="http://schemas.openxmlformats.org/drawingml/2006/main">
              <a:rPr kumimoji="0" lang="es" altLang="en-US" dirty="0"/>
              <a:t>" </a:t>
            </a:r>
            <a:r xmlns:a="http://schemas.openxmlformats.org/drawingml/2006/main">
              <a:rPr kumimoji="0" lang="es" altLang="ja-JP" dirty="0"/>
              <a:t>14 bytes desde el comienzo de este módulo </a:t>
            </a:r>
            <a:r xmlns:a="http://schemas.openxmlformats.org/drawingml/2006/main">
              <a:rPr kumimoji="0" lang="es" altLang="en-US" dirty="0"/>
              <a:t>"</a:t>
            </a:r>
            <a:endParaRPr xmlns:a="http://schemas.openxmlformats.org/drawingml/2006/main" kumimoji="0" lang="en-US" altLang="ja-JP" dirty="0"/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El vinculador o cargador vinculará direcciones reubicables a direcciones absolutas</a:t>
            </a:r>
          </a:p>
          <a:p>
            <a:pPr xmlns:a="http://schemas.openxmlformats.org/drawingml/2006/main" lvl="2"/>
            <a:r xmlns:a="http://schemas.openxmlformats.org/drawingml/2006/main">
              <a:rPr kumimoji="0" lang="es" altLang="en-US" dirty="0"/>
              <a:t>es decir, 74014</a:t>
            </a:r>
          </a:p>
          <a:p>
            <a:pPr xmlns:a="http://schemas.openxmlformats.org/drawingml/2006/main" lvl="1"/>
            <a:r xmlns:a="http://schemas.openxmlformats.org/drawingml/2006/main">
              <a:rPr kumimoji="0" lang="es" altLang="en-US" dirty="0"/>
              <a:t>Cada enlace asigna un espacio de direcciones a otro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 dirty="0"/>
              <a:t>Vinculación de instrucciones y datos a la memoria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 xmlns:a="http://schemas.openxmlformats.org/drawingml/2006/main">
              <a:rPr kumimoji="0" lang="es" altLang="en-US" dirty="0"/>
              <a:t>La vinculación de direcciones de instrucciones y datos a direcciones de memoria puede ocurrir en tres etapas diferentes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Tiempo de compilación </a:t>
            </a:r>
            <a:r xmlns:a="http://schemas.openxmlformats.org/drawingml/2006/main">
              <a:rPr lang="es" altLang="en-US" dirty="0"/>
              <a:t>: si la ubicación de la memoria se conoce a priori, </a:t>
            </a:r>
            <a:r xmlns:a="http://schemas.openxmlformats.org/drawingml/2006/main">
              <a:rPr lang="es" altLang="en-US" dirty="0"/>
              <a:t>se puede generar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código absoluto ; </a:t>
            </a:r>
            <a:r xmlns:a="http://schemas.openxmlformats.org/drawingml/2006/main">
              <a:rPr lang="es" altLang="en-US" dirty="0"/>
              <a:t>debe recompilar el código si la ubicación inicial cambia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Tiempo de carga </a:t>
            </a:r>
            <a:r xmlns:a="http://schemas.openxmlformats.org/drawingml/2006/main">
              <a:rPr lang="es" altLang="en-US" dirty="0"/>
              <a:t>: debe generar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código reubicable </a:t>
            </a:r>
            <a:r xmlns:a="http://schemas.openxmlformats.org/drawingml/2006/main">
              <a:rPr lang="es" altLang="en-US" dirty="0"/>
              <a:t>si no se conoce la ubicación de la memoria en el momento de la compilación.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Tiempo de ejecución </a:t>
            </a:r>
            <a:r xmlns:a="http://schemas.openxmlformats.org/drawingml/2006/main">
              <a:rPr lang="es" altLang="en-US" dirty="0"/>
              <a:t>: el enlace se retrasa hasta el tiempo de ejecución si el proceso se puede mover durante su ejecución de un segmento de memoria a otro.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Necesita soporte de hardware para mapas de direcciones (por ejemplo, base y límite).</a:t>
            </a:r>
            <a:r xmlns:a="http://schemas.openxmlformats.org/drawingml/2006/main">
              <a:rPr lang="es" altLang="en-US" i="1" dirty="0"/>
              <a:t> </a:t>
            </a:r>
            <a:r xmlns:a="http://schemas.openxmlformats.org/drawingml/2006/main">
              <a:rPr lang="es" altLang="en-US" dirty="0"/>
              <a:t>registros)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3000" dirty="0"/>
              <a:t>Procesamiento en varios pasos de un programa de usuario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12842</TotalTime>
  <Words>3856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343</cp:revision>
  <cp:lastPrinted>2013-09-30T19:34:56Z</cp:lastPrinted>
  <dcterms:created xsi:type="dcterms:W3CDTF">2011-01-13T23:43:38Z</dcterms:created>
  <dcterms:modified xsi:type="dcterms:W3CDTF">2020-02-14T23:28:58Z</dcterms:modified>
</cp:coreProperties>
</file>